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4" r:id="rId2"/>
    <p:sldId id="276" r:id="rId3"/>
    <p:sldId id="423" r:id="rId4"/>
    <p:sldId id="432" r:id="rId5"/>
    <p:sldId id="409" r:id="rId6"/>
    <p:sldId id="410" r:id="rId7"/>
    <p:sldId id="412" r:id="rId8"/>
    <p:sldId id="428" r:id="rId9"/>
    <p:sldId id="427" r:id="rId10"/>
    <p:sldId id="417" r:id="rId11"/>
    <p:sldId id="352" r:id="rId12"/>
    <p:sldId id="419" r:id="rId13"/>
    <p:sldId id="420" r:id="rId14"/>
    <p:sldId id="395" r:id="rId15"/>
    <p:sldId id="429" r:id="rId16"/>
    <p:sldId id="430" r:id="rId17"/>
    <p:sldId id="431" r:id="rId18"/>
    <p:sldId id="433" r:id="rId19"/>
    <p:sldId id="381" r:id="rId20"/>
    <p:sldId id="368" r:id="rId21"/>
    <p:sldId id="34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D0E5"/>
    <a:srgbClr val="FF5B3E"/>
    <a:srgbClr val="0A0028"/>
    <a:srgbClr val="E6E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4" autoAdjust="0"/>
    <p:restoredTop sz="93243" autoAdjust="0"/>
  </p:normalViewPr>
  <p:slideViewPr>
    <p:cSldViewPr>
      <p:cViewPr varScale="1">
        <p:scale>
          <a:sx n="105" d="100"/>
          <a:sy n="105" d="100"/>
        </p:scale>
        <p:origin x="7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4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ADDAEEB-54DA-4C45-BC01-24A2A6A200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94FF52-E5E5-46D9-BE0D-7D6236BF9D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F30A1-AC89-4ACA-B4B7-63644A77C92A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1FE2E7-5377-407A-BCCC-BF70D3CADB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EB87AA-15CC-46FE-B11C-DAF272D3D4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8A0F3-8A08-4076-9444-747DDB908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006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5C8A-D07A-4A67-9A3C-E6E31FEB04D2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A5C91-4087-49FC-A238-665205AEB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8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48ED2A-8715-4D83-B963-8ED78C3BB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3539" y="-1343480"/>
            <a:ext cx="13133176" cy="82014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C6D9DB-C327-46DE-A003-B7A7642D21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744924"/>
            <a:ext cx="2884213" cy="1368152"/>
          </a:xfrm>
          <a:prstGeom prst="rect">
            <a:avLst/>
          </a:prstGeom>
        </p:spPr>
      </p:pic>
      <p:sp>
        <p:nvSpPr>
          <p:cNvPr id="15" name="Текст 14">
            <a:extLst>
              <a:ext uri="{FF2B5EF4-FFF2-40B4-BE49-F238E27FC236}">
                <a16:creationId xmlns:a16="http://schemas.microsoft.com/office/drawing/2014/main" id="{57025EF3-2717-42B9-98B3-8A2F5EE49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9976" y="2744924"/>
            <a:ext cx="5760640" cy="576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ru-RU" dirty="0"/>
              <a:t>Наименование доклада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2CB0B2C4-D1E4-4248-B565-E48F2CA236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9976" y="3545124"/>
            <a:ext cx="3888432" cy="459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Авторы доклада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ECBD9996-B358-49DA-BF48-A113D8814E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6936" y="5932140"/>
            <a:ext cx="5448300" cy="3771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Наименование мероприятия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3FE95F06-3533-4E91-BC1C-A327C5169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3315" y="6394747"/>
            <a:ext cx="4352925" cy="377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Город, Год</a:t>
            </a:r>
          </a:p>
        </p:txBody>
      </p:sp>
    </p:spTree>
    <p:extLst>
      <p:ext uri="{BB962C8B-B14F-4D97-AF65-F5344CB8AC3E}">
        <p14:creationId xmlns:p14="http://schemas.microsoft.com/office/powerpoint/2010/main" val="243879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90E99F-0E44-47E0-884C-5D294FC63406}"/>
              </a:ext>
            </a:extLst>
          </p:cNvPr>
          <p:cNvSpPr/>
          <p:nvPr userDrawn="1"/>
        </p:nvSpPr>
        <p:spPr>
          <a:xfrm>
            <a:off x="0" y="773698"/>
            <a:ext cx="12192000" cy="6084302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DBCE67-70A4-4849-B4C1-FF637FE795CD}"/>
              </a:ext>
            </a:extLst>
          </p:cNvPr>
          <p:cNvSpPr/>
          <p:nvPr userDrawn="1"/>
        </p:nvSpPr>
        <p:spPr>
          <a:xfrm>
            <a:off x="0" y="0"/>
            <a:ext cx="12192000" cy="894947"/>
          </a:xfrm>
          <a:prstGeom prst="rect">
            <a:avLst/>
          </a:prstGeom>
          <a:solidFill>
            <a:srgbClr val="0A0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A3CCF3-963B-4792-9777-3F7488A1D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64352" y="393439"/>
            <a:ext cx="2448272" cy="90120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06EED714-E7F4-4FB6-BF0B-41B177686F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3928" y="1943096"/>
            <a:ext cx="4176713" cy="446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4C8ECE12-96DD-418D-8DDD-ECE34BBF2A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1066725"/>
            <a:ext cx="6553200" cy="5519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14" name="Picture 3" descr="D:\Проекты\Ферри Ватт\Брендбук\Презентация\presentation3-01.jpg">
            <a:extLst>
              <a:ext uri="{FF2B5EF4-FFF2-40B4-BE49-F238E27FC236}">
                <a16:creationId xmlns:a16="http://schemas.microsoft.com/office/drawing/2014/main" id="{B4E2ACF5-1857-4031-9D5B-91E54A5013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606724"/>
            <a:ext cx="252413" cy="2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 15">
            <a:extLst>
              <a:ext uri="{FF2B5EF4-FFF2-40B4-BE49-F238E27FC236}">
                <a16:creationId xmlns:a16="http://schemas.microsoft.com/office/drawing/2014/main" id="{EF18000A-A412-47F3-97D5-065B7C3896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5913" y="2413106"/>
            <a:ext cx="6481117" cy="24252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050A9D3-8851-453D-B68D-24C20FA5FC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51752" y="4722352"/>
            <a:ext cx="1775520" cy="17755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B0C86C-846C-45E4-B22B-E5FAE32C8B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72264" y="-585413"/>
            <a:ext cx="1190625" cy="11906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CB095C-AF61-496E-9D0B-95A52726F78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5" y="-329197"/>
            <a:ext cx="1445272" cy="144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3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6E5B7A-B6E1-4C81-A10D-A92CA6AFD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3539" y="-1343480"/>
            <a:ext cx="13133176" cy="8201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C0794D-9BB8-4D85-8EFA-FFC6123180B6}"/>
              </a:ext>
            </a:extLst>
          </p:cNvPr>
          <p:cNvSpPr txBox="1"/>
          <p:nvPr userDrawn="1"/>
        </p:nvSpPr>
        <p:spPr>
          <a:xfrm>
            <a:off x="3647728" y="310583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+mj-lt"/>
              </a:rPr>
              <a:t>Благодарю за внимание!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B026AF-70E4-410F-BC9B-741197C82D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805264"/>
            <a:ext cx="1362538" cy="646332"/>
          </a:xfrm>
          <a:prstGeom prst="rect">
            <a:avLst/>
          </a:prstGeom>
        </p:spPr>
      </p:pic>
      <p:sp>
        <p:nvSpPr>
          <p:cNvPr id="13" name="Текст 12">
            <a:extLst>
              <a:ext uri="{FF2B5EF4-FFF2-40B4-BE49-F238E27FC236}">
                <a16:creationId xmlns:a16="http://schemas.microsoft.com/office/drawing/2014/main" id="{93BFDFE3-5EA1-4F68-9106-D300DE99B0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7728" y="3933056"/>
            <a:ext cx="5112568" cy="15841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+mn-lt"/>
              </a:rPr>
              <a:t>ФИО, контакты докладчика</a:t>
            </a:r>
          </a:p>
        </p:txBody>
      </p:sp>
    </p:spTree>
    <p:extLst>
      <p:ext uri="{BB962C8B-B14F-4D97-AF65-F5344CB8AC3E}">
        <p14:creationId xmlns:p14="http://schemas.microsoft.com/office/powerpoint/2010/main" val="209034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52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ferryvatt/" TargetMode="External"/><Relationship Id="rId2" Type="http://schemas.openxmlformats.org/officeDocument/2006/relationships/hyperlink" Target="https://www.youtube.com/results?search_query=ferryvat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ferryvatt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D0E23DCA-CC40-4A72-BEA1-F324842B79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3046" y="2748255"/>
            <a:ext cx="7125682" cy="1190789"/>
          </a:xfrm>
        </p:spPr>
        <p:txBody>
          <a:bodyPr/>
          <a:lstStyle/>
          <a:p>
            <a:r>
              <a:rPr lang="ru-RU" sz="2800" dirty="0"/>
              <a:t>ООО «ФЕРРИ ВАТТ».</a:t>
            </a:r>
          </a:p>
          <a:p>
            <a:r>
              <a:rPr lang="ru-RU" sz="2000" dirty="0"/>
              <a:t>О возможностях для развития технологического предпринимательства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A0F5389-1B97-483A-8ADD-D0E58B4A7E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0700" y="3939044"/>
            <a:ext cx="6120680" cy="243916"/>
          </a:xfrm>
        </p:spPr>
        <p:txBody>
          <a:bodyPr>
            <a:noAutofit/>
          </a:bodyPr>
          <a:lstStyle/>
          <a:p>
            <a:r>
              <a:rPr lang="ru-RU" sz="1600" dirty="0"/>
              <a:t>Желонкин Я.О.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8A699A-62FE-42D1-952E-B2A8929A3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3859209"/>
            <a:ext cx="2520280" cy="2520280"/>
          </a:xfrm>
          <a:prstGeom prst="rect">
            <a:avLst/>
          </a:prstGeom>
        </p:spPr>
      </p:pic>
      <p:sp>
        <p:nvSpPr>
          <p:cNvPr id="14" name="Текст 9">
            <a:extLst>
              <a:ext uri="{FF2B5EF4-FFF2-40B4-BE49-F238E27FC236}">
                <a16:creationId xmlns:a16="http://schemas.microsoft.com/office/drawing/2014/main" id="{D9FD123D-11D7-4C53-B71A-B2136D526C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50700" y="5807857"/>
            <a:ext cx="6882004" cy="652954"/>
          </a:xfrm>
        </p:spPr>
        <p:txBody>
          <a:bodyPr>
            <a:noAutofit/>
          </a:bodyPr>
          <a:lstStyle/>
          <a:p>
            <a:r>
              <a:rPr lang="ru-RU" sz="1600" b="1" dirty="0"/>
              <a:t>Итоговая коллегия Министерства экономики РТ</a:t>
            </a:r>
          </a:p>
          <a:p>
            <a:r>
              <a:rPr lang="ru-RU" sz="1600" b="1" dirty="0"/>
              <a:t>Казань, 1</a:t>
            </a:r>
            <a:r>
              <a:rPr lang="en-US" sz="1600" b="1" dirty="0"/>
              <a:t>6</a:t>
            </a:r>
            <a:r>
              <a:rPr lang="ru-RU" sz="1600" b="1" dirty="0"/>
              <a:t> февраля 2024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C10A0B8-068A-4698-BBC2-10EE3DD15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700" y="4746934"/>
            <a:ext cx="3425620" cy="69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33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00B75B0-C664-469F-927E-D80E1CA791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87488" y="1066725"/>
            <a:ext cx="10297144" cy="551906"/>
          </a:xfrm>
        </p:spPr>
        <p:txBody>
          <a:bodyPr/>
          <a:lstStyle/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Электронно-лучевой 3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принтер для печати проволокой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A75B72-F5FF-4A34-808B-EAE0C5FB7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2" t="31100" r="16400" b="29000"/>
          <a:stretch/>
        </p:blipFill>
        <p:spPr>
          <a:xfrm>
            <a:off x="0" y="2204864"/>
            <a:ext cx="5226274" cy="44686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ACA4E0-A283-4B01-83B5-51833ED7F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0144"/>
            <a:ext cx="4968552" cy="3103410"/>
          </a:xfrm>
          <a:prstGeom prst="rect">
            <a:avLst/>
          </a:prstGeom>
        </p:spPr>
      </p:pic>
      <p:pic>
        <p:nvPicPr>
          <p:cNvPr id="7172" name="Picture 4" descr="АО &quot;НИИ НПО &quot;ЛУЧ&quot;">
            <a:extLst>
              <a:ext uri="{FF2B5EF4-FFF2-40B4-BE49-F238E27FC236}">
                <a16:creationId xmlns:a16="http://schemas.microsoft.com/office/drawing/2014/main" id="{A0C4BD08-2FBD-4219-A04B-1DC25018C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83"/>
          <a:stretch/>
        </p:blipFill>
        <p:spPr bwMode="auto">
          <a:xfrm>
            <a:off x="7464152" y="2019130"/>
            <a:ext cx="2520280" cy="12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21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AEEA3D-0AAC-4912-A585-3714C196D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7" t="17217" b="25059"/>
          <a:stretch/>
        </p:blipFill>
        <p:spPr>
          <a:xfrm rot="60000">
            <a:off x="-57061" y="2098778"/>
            <a:ext cx="4386641" cy="4579565"/>
          </a:xfrm>
          <a:prstGeom prst="rect">
            <a:avLst/>
          </a:prstGeom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C5736A4D-803A-4418-8628-69823219E6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520" y="1066725"/>
            <a:ext cx="10009112" cy="551906"/>
          </a:xfrm>
        </p:spPr>
        <p:txBody>
          <a:bodyPr/>
          <a:lstStyle/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Электронно-лучевой 3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принтер для печати порошком</a:t>
            </a:r>
            <a:endParaRPr lang="ru-RU" dirty="0"/>
          </a:p>
        </p:txBody>
      </p:sp>
      <p:pic>
        <p:nvPicPr>
          <p:cNvPr id="10" name="Picture 4" descr="АО &quot;НИИ НПО &quot;ЛУЧ&quot;">
            <a:extLst>
              <a:ext uri="{FF2B5EF4-FFF2-40B4-BE49-F238E27FC236}">
                <a16:creationId xmlns:a16="http://schemas.microsoft.com/office/drawing/2014/main" id="{48077398-6822-416B-B95B-358DE004B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83"/>
          <a:stretch/>
        </p:blipFill>
        <p:spPr bwMode="auto">
          <a:xfrm>
            <a:off x="4784633" y="3787944"/>
            <a:ext cx="2520280" cy="12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C6A8B-DC8F-4C6D-9AF5-227EDC890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480582"/>
            <a:ext cx="4176464" cy="38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1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">
            <a:extLst>
              <a:ext uri="{FF2B5EF4-FFF2-40B4-BE49-F238E27FC236}">
                <a16:creationId xmlns:a16="http://schemas.microsoft.com/office/drawing/2014/main" id="{1F7019E9-E953-4437-8E9A-29DB7E3764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3632" y="1052736"/>
            <a:ext cx="10657184" cy="551906"/>
          </a:xfrm>
        </p:spPr>
        <p:txBody>
          <a:bodyPr/>
          <a:lstStyle/>
          <a:p>
            <a:r>
              <a:rPr lang="ru-RU" dirty="0"/>
              <a:t>Космическая ядерная программа. ТЭМ. Марс.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9766A4-B465-4641-A228-E9B5DF9B5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44824"/>
            <a:ext cx="7000216" cy="50131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969FE5-C2BD-42B9-A24C-A803ADD5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/>
          <a:stretch/>
        </p:blipFill>
        <p:spPr>
          <a:xfrm>
            <a:off x="6672064" y="2636912"/>
            <a:ext cx="5112568" cy="306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94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0977C4F-3481-4C55-84FF-8FA409DB5BD2}"/>
              </a:ext>
            </a:extLst>
          </p:cNvPr>
          <p:cNvSpPr txBox="1"/>
          <p:nvPr/>
        </p:nvSpPr>
        <p:spPr>
          <a:xfrm>
            <a:off x="2063552" y="3140520"/>
            <a:ext cx="8503435" cy="4112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Производственное и испытательное оборудование серийной линии производства 3х типов </a:t>
            </a:r>
            <a:r>
              <a:rPr lang="ru-RU" sz="2200" b="1" dirty="0"/>
              <a:t>тепловых труб</a:t>
            </a:r>
            <a:r>
              <a:rPr lang="ru-RU" sz="2200" dirty="0"/>
              <a:t> (холодные, горячие, крио).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Оборудование </a:t>
            </a:r>
            <a:r>
              <a:rPr lang="ru-RU" sz="2200" b="1" dirty="0" err="1"/>
              <a:t>газофазной</a:t>
            </a:r>
            <a:r>
              <a:rPr lang="ru-RU" sz="2200" b="1" dirty="0"/>
              <a:t> металлургии </a:t>
            </a:r>
            <a:r>
              <a:rPr lang="en-US" sz="2200" b="1" dirty="0"/>
              <a:t>(CVD)</a:t>
            </a:r>
            <a:r>
              <a:rPr lang="ru-RU" sz="2200" dirty="0"/>
              <a:t> тугоплавких металлов – хлориды и фториды </a:t>
            </a:r>
            <a:r>
              <a:rPr lang="en-US" sz="2200" dirty="0"/>
              <a:t>W, Mo, Ta, Nb.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Выращивание </a:t>
            </a:r>
            <a:r>
              <a:rPr lang="ru-RU" sz="2200" b="1" dirty="0"/>
              <a:t>монокристаллов </a:t>
            </a:r>
            <a:r>
              <a:rPr lang="ru-RU" sz="2200" dirty="0"/>
              <a:t>тугоплавких металлов.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/>
              <a:t>Испытательные стенды элементов ЯЭУ.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200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FA9C7D51-D11A-4A0E-A9AD-F15C8BC60B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3632" y="1052736"/>
            <a:ext cx="10657184" cy="551906"/>
          </a:xfrm>
        </p:spPr>
        <p:txBody>
          <a:bodyPr/>
          <a:lstStyle/>
          <a:p>
            <a:r>
              <a:rPr lang="ru-RU" dirty="0"/>
              <a:t>Космическая ядерная программа. ТЭМ. Марс.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593F636-B493-4729-8572-F59A55EBA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4" y="1000294"/>
            <a:ext cx="1791245" cy="20283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E6427F5-CA9E-41F7-A54B-8F5CDF80B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4" y="3160534"/>
            <a:ext cx="1791245" cy="35691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90A753C-023A-4F54-B3A6-BF1A56CD20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15" y="1604642"/>
            <a:ext cx="1632050" cy="121805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3B6C510-F9A4-4EBE-8356-4E209960B7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15" y="3000588"/>
            <a:ext cx="1644864" cy="158053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4E2F64A-4F79-448B-89CC-22DB0BCB1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14" y="4759015"/>
            <a:ext cx="1632049" cy="1932328"/>
          </a:xfrm>
          <a:prstGeom prst="rect">
            <a:avLst/>
          </a:prstGeom>
        </p:spPr>
      </p:pic>
      <p:pic>
        <p:nvPicPr>
          <p:cNvPr id="9" name="Picture 4" descr="АО &quot;НИИ НПО &quot;ЛУЧ&quot;">
            <a:extLst>
              <a:ext uri="{FF2B5EF4-FFF2-40B4-BE49-F238E27FC236}">
                <a16:creationId xmlns:a16="http://schemas.microsoft.com/office/drawing/2014/main" id="{841576E2-50FC-4DBD-8CB2-A29922CBD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83"/>
          <a:stretch/>
        </p:blipFill>
        <p:spPr bwMode="auto">
          <a:xfrm>
            <a:off x="4835860" y="1828635"/>
            <a:ext cx="2520280" cy="12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46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C574CA7-95B3-4DCB-926E-BB4F313644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9400" y="1066725"/>
            <a:ext cx="8245152" cy="551906"/>
          </a:xfrm>
        </p:spPr>
        <p:txBody>
          <a:bodyPr/>
          <a:lstStyle/>
          <a:p>
            <a:r>
              <a:rPr lang="ru-RU" dirty="0"/>
              <a:t>Гибкая микроэлектроника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1AE5DD-54FF-4CA6-936C-626AB08B7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 r="6796" b="34250"/>
          <a:stretch/>
        </p:blipFill>
        <p:spPr>
          <a:xfrm>
            <a:off x="0" y="1707802"/>
            <a:ext cx="4091182" cy="4889550"/>
          </a:xfrm>
          <a:prstGeom prst="rect">
            <a:avLst/>
          </a:prstGeom>
        </p:spPr>
      </p:pic>
      <p:pic>
        <p:nvPicPr>
          <p:cNvPr id="11266" name="Picture 2" descr="Векторный логотип Минпромторга России — Abali.ru">
            <a:extLst>
              <a:ext uri="{FF2B5EF4-FFF2-40B4-BE49-F238E27FC236}">
                <a16:creationId xmlns:a16="http://schemas.microsoft.com/office/drawing/2014/main" id="{8CCA0408-AB67-449B-A4C1-C9864C52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2085006"/>
            <a:ext cx="3846364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E70FD5-8081-4BA4-8A6D-D605452E5C93}"/>
              </a:ext>
            </a:extLst>
          </p:cNvPr>
          <p:cNvSpPr txBox="1"/>
          <p:nvPr/>
        </p:nvSpPr>
        <p:spPr>
          <a:xfrm flipH="1">
            <a:off x="4788452" y="3861048"/>
            <a:ext cx="6624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Комплекс по производству конечной микроэлектронной продукции разрешением до 150 мкм на гибкой полимерной (металлической) основе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Технология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Новое производство до 2028 года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Датчики температуры, давления, газов, нейтронных потоков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34183-31C0-4993-A6E5-C486463D9BF8}"/>
              </a:ext>
            </a:extLst>
          </p:cNvPr>
          <p:cNvSpPr txBox="1"/>
          <p:nvPr/>
        </p:nvSpPr>
        <p:spPr>
          <a:xfrm flipH="1">
            <a:off x="5087888" y="3220463"/>
            <a:ext cx="358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ПП РФ 2136</a:t>
            </a:r>
          </a:p>
        </p:txBody>
      </p:sp>
    </p:spTree>
    <p:extLst>
      <p:ext uri="{BB962C8B-B14F-4D97-AF65-F5344CB8AC3E}">
        <p14:creationId xmlns:p14="http://schemas.microsoft.com/office/powerpoint/2010/main" val="3267425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C574CA7-95B3-4DCB-926E-BB4F313644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9400" y="1066725"/>
            <a:ext cx="8245152" cy="551906"/>
          </a:xfrm>
        </p:spPr>
        <p:txBody>
          <a:bodyPr/>
          <a:lstStyle/>
          <a:p>
            <a:r>
              <a:rPr lang="ru-RU" dirty="0"/>
              <a:t>Гибкая микроэлектроника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AFAC39-A2CA-4B13-87E7-2357B9C3A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772816"/>
            <a:ext cx="3721414" cy="486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A2E17A-9A34-45A6-80DA-F86FADE3D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1772816"/>
            <a:ext cx="3600400" cy="27003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7D3EA7-E0C5-4E77-A854-7049A6733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46" t="32151" r="12791" b="20600"/>
          <a:stretch/>
        </p:blipFill>
        <p:spPr>
          <a:xfrm>
            <a:off x="8103580" y="1772817"/>
            <a:ext cx="3721414" cy="2462701"/>
          </a:xfrm>
          <a:prstGeom prst="rect">
            <a:avLst/>
          </a:prstGeom>
        </p:spPr>
      </p:pic>
      <p:pic>
        <p:nvPicPr>
          <p:cNvPr id="7" name="Picture 2" descr="https://sun9-13.userapi.com/impg/Mh_Dc-bJZFkdZkF7K67r952ESGiLZ61vrnGeew/wqFZicP1rds.jpg?size=1920x1440&amp;quality=96&amp;sign=68b2679bd7181a46c63bf80fc19df8c4&amp;type=album">
            <a:extLst>
              <a:ext uri="{FF2B5EF4-FFF2-40B4-BE49-F238E27FC236}">
                <a16:creationId xmlns:a16="http://schemas.microsoft.com/office/drawing/2014/main" id="{36C70452-519A-46CF-B95C-C5C5F51B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79" y="3814055"/>
            <a:ext cx="3721414" cy="27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46B18A-C682-4902-A8A4-423DB70BC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326" y="4988200"/>
            <a:ext cx="3562391" cy="160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52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C574CA7-95B3-4DCB-926E-BB4F313644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9400" y="1066725"/>
            <a:ext cx="8461176" cy="551906"/>
          </a:xfrm>
        </p:spPr>
        <p:txBody>
          <a:bodyPr/>
          <a:lstStyle/>
          <a:p>
            <a:r>
              <a:rPr lang="ru-RU" dirty="0"/>
              <a:t>Вакуумная сублимация продуктов питания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616F4A-D804-4D7D-9CD3-17B04C261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74"/>
          <a:stretch/>
        </p:blipFill>
        <p:spPr>
          <a:xfrm>
            <a:off x="2639616" y="1693224"/>
            <a:ext cx="3537777" cy="27263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94456A-A300-4203-B740-714F42907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8384" y="2033755"/>
            <a:ext cx="2724251" cy="20431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ACB66A-2EE8-411A-BA26-AE4DC545A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24" y="4607477"/>
            <a:ext cx="2998827" cy="20077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C668E7-4681-4028-9DBD-2596350B5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4778" r="11369" b="12131"/>
          <a:stretch/>
        </p:blipFill>
        <p:spPr>
          <a:xfrm>
            <a:off x="8311456" y="1695015"/>
            <a:ext cx="1312936" cy="18078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578D06-BB85-4E9B-98BF-CD4453F26E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3" t="15729" r="16913" b="25900"/>
          <a:stretch/>
        </p:blipFill>
        <p:spPr>
          <a:xfrm>
            <a:off x="8366192" y="2870927"/>
            <a:ext cx="1239500" cy="15311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1037DB-1D07-4B4C-B99F-F49B6F180B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r="5699"/>
          <a:stretch/>
        </p:blipFill>
        <p:spPr>
          <a:xfrm>
            <a:off x="9718480" y="1693224"/>
            <a:ext cx="1803070" cy="27088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7320208-6281-4895-8A7B-16F271A879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9" y="4607477"/>
            <a:ext cx="2676994" cy="20077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D52F419-DD8F-4872-BF54-5AAA1D3F91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92" y="4607477"/>
            <a:ext cx="1506168" cy="20082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890E9A0-10C9-4142-B18E-3EEC64C50A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95" y="4607477"/>
            <a:ext cx="3487254" cy="2008223"/>
          </a:xfrm>
          <a:prstGeom prst="rect">
            <a:avLst/>
          </a:prstGeom>
        </p:spPr>
      </p:pic>
      <p:pic>
        <p:nvPicPr>
          <p:cNvPr id="16" name="Picture 16" descr="Пресс-центр">
            <a:extLst>
              <a:ext uri="{FF2B5EF4-FFF2-40B4-BE49-F238E27FC236}">
                <a16:creationId xmlns:a16="http://schemas.microsoft.com/office/drawing/2014/main" id="{EB58EA95-19EF-47DA-8D43-FA9756C9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3" y="3603160"/>
            <a:ext cx="1414742" cy="79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14C5DE-1BDD-4F1E-A693-ADA44DCB76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55" y="2287073"/>
            <a:ext cx="1312936" cy="1210884"/>
          </a:xfrm>
          <a:prstGeom prst="rect">
            <a:avLst/>
          </a:prstGeom>
        </p:spPr>
      </p:pic>
      <p:pic>
        <p:nvPicPr>
          <p:cNvPr id="13314" name="Picture 2" descr="1 План экспозиции........................................................ 2  АРИКО-ФудТех (ARIKO-FoodTec">
            <a:extLst>
              <a:ext uri="{FF2B5EF4-FFF2-40B4-BE49-F238E27FC236}">
                <a16:creationId xmlns:a16="http://schemas.microsoft.com/office/drawing/2014/main" id="{AFC22A70-A984-4D8D-A757-1F512EE4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92" y="1473080"/>
            <a:ext cx="1378272" cy="5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49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C2E87D7-36BC-4851-87FE-3C4E6B7B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9400" y="1066725"/>
            <a:ext cx="9109248" cy="551906"/>
          </a:xfrm>
        </p:spPr>
        <p:txBody>
          <a:bodyPr/>
          <a:lstStyle/>
          <a:p>
            <a:r>
              <a:rPr lang="ru-RU" dirty="0"/>
              <a:t>Полученные меры господдержки в 2023 году</a:t>
            </a:r>
          </a:p>
        </p:txBody>
      </p:sp>
      <p:pic>
        <p:nvPicPr>
          <p:cNvPr id="12302" name="Picture 14" descr="В Корпорации МСП рассказали, как малому и среднему бизнесу получить  льготный кредит при отсутствии залога - Фонд «Инвестиционное агентство  Тюменской области» - поддержка и развитие бизнеса">
            <a:extLst>
              <a:ext uri="{FF2B5EF4-FFF2-40B4-BE49-F238E27FC236}">
                <a16:creationId xmlns:a16="http://schemas.microsoft.com/office/drawing/2014/main" id="{B385831E-D19A-42CD-9734-263649B12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2183810"/>
            <a:ext cx="2304264" cy="12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3C83B61-895A-47FA-AF39-BC2AB32E9FCC}"/>
              </a:ext>
            </a:extLst>
          </p:cNvPr>
          <p:cNvSpPr/>
          <p:nvPr/>
        </p:nvSpPr>
        <p:spPr>
          <a:xfrm>
            <a:off x="4393316" y="3645024"/>
            <a:ext cx="3405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PT Sans"/>
              </a:rPr>
              <a:t>Статус высокотехнологичной компании - «газели»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ru-RU" b="1" dirty="0">
              <a:solidFill>
                <a:srgbClr val="333333"/>
              </a:solidFill>
              <a:latin typeface="PT Sans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PT Sans"/>
              </a:rPr>
              <a:t>Кредит по 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3%</a:t>
            </a:r>
            <a:r>
              <a:rPr lang="en-US" b="1" i="0" dirty="0">
                <a:solidFill>
                  <a:srgbClr val="333333"/>
                </a:solidFill>
                <a:effectLst/>
                <a:latin typeface="PT Sans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- 100 млн. руб.</a:t>
            </a:r>
            <a:endParaRPr lang="ru-RU" b="1" i="0" dirty="0">
              <a:solidFill>
                <a:srgbClr val="333333"/>
              </a:solidFill>
              <a:effectLst/>
              <a:latin typeface="PT Sans"/>
            </a:endParaRPr>
          </a:p>
        </p:txBody>
      </p:sp>
      <p:pic>
        <p:nvPicPr>
          <p:cNvPr id="12304" name="Picture 16" descr="Пресс-центр">
            <a:extLst>
              <a:ext uri="{FF2B5EF4-FFF2-40B4-BE49-F238E27FC236}">
                <a16:creationId xmlns:a16="http://schemas.microsoft.com/office/drawing/2014/main" id="{C7434AEE-FF31-4B63-8C90-1A77F225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2216737"/>
            <a:ext cx="2160240" cy="121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43671D-382D-4AC4-9127-0ADE898EA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60" y="4538063"/>
            <a:ext cx="2556048" cy="255604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6C0EEB0-FB24-42EE-BD5E-01BF18C98E1D}"/>
              </a:ext>
            </a:extLst>
          </p:cNvPr>
          <p:cNvSpPr/>
          <p:nvPr/>
        </p:nvSpPr>
        <p:spPr>
          <a:xfrm>
            <a:off x="8184232" y="3645024"/>
            <a:ext cx="3405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PT Sans"/>
              </a:rPr>
              <a:t>Программа «Коммерциализация»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ru-RU" b="1" dirty="0">
              <a:solidFill>
                <a:srgbClr val="333333"/>
              </a:solidFill>
              <a:latin typeface="PT Sans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PT Sans"/>
              </a:rPr>
              <a:t>Грант </a:t>
            </a:r>
            <a:r>
              <a:rPr lang="ru-RU" b="1" i="0" dirty="0">
                <a:solidFill>
                  <a:srgbClr val="333333"/>
                </a:solidFill>
                <a:effectLst/>
                <a:latin typeface="PT Sans"/>
              </a:rPr>
              <a:t>3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0 млн. руб.</a:t>
            </a:r>
            <a:endParaRPr lang="ru-RU" b="1" i="0" dirty="0">
              <a:solidFill>
                <a:srgbClr val="333333"/>
              </a:solidFill>
              <a:effectLst/>
              <a:latin typeface="PT San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B65D94-1CE2-48A0-94EB-056DDFB30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045546"/>
            <a:ext cx="1554644" cy="1554644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FA5BA57-C6B1-4F5A-B1C5-78A9F5B66B9B}"/>
              </a:ext>
            </a:extLst>
          </p:cNvPr>
          <p:cNvSpPr/>
          <p:nvPr/>
        </p:nvSpPr>
        <p:spPr>
          <a:xfrm>
            <a:off x="750110" y="3789040"/>
            <a:ext cx="3405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PT Sans"/>
              </a:rPr>
              <a:t>Программа по «выращиванию» </a:t>
            </a:r>
            <a:br>
              <a:rPr lang="ru-RU" b="1" dirty="0">
                <a:solidFill>
                  <a:srgbClr val="333333"/>
                </a:solidFill>
                <a:latin typeface="PT Sans"/>
              </a:rPr>
            </a:br>
            <a:r>
              <a:rPr lang="ru-RU" b="1" dirty="0">
                <a:solidFill>
                  <a:srgbClr val="333333"/>
                </a:solidFill>
                <a:latin typeface="PT Sans"/>
              </a:rPr>
              <a:t>субъектов МСП</a:t>
            </a:r>
            <a:endParaRPr lang="ru-RU" b="1" i="0" dirty="0">
              <a:solidFill>
                <a:srgbClr val="333333"/>
              </a:solidFill>
              <a:effectLst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615585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130F37-B867-444E-ACE4-4EA7E99CA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496" y="2780928"/>
            <a:ext cx="3443934" cy="243774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BED80BA6-23DF-4E1F-81F5-1D795FB6B1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Планы развития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E6F970-6050-447E-94CF-C6D7EC2C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2780928"/>
            <a:ext cx="4437311" cy="2136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22DD6D-85F3-4F38-A3A3-7586E2F545A5}"/>
              </a:ext>
            </a:extLst>
          </p:cNvPr>
          <p:cNvSpPr txBox="1"/>
          <p:nvPr/>
        </p:nvSpPr>
        <p:spPr>
          <a:xfrm>
            <a:off x="2423592" y="2060848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2024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B1D75-0959-43FE-9D83-3D8AA809D7E6}"/>
              </a:ext>
            </a:extLst>
          </p:cNvPr>
          <p:cNvSpPr txBox="1"/>
          <p:nvPr/>
        </p:nvSpPr>
        <p:spPr>
          <a:xfrm>
            <a:off x="8112224" y="2053410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2024-2026</a:t>
            </a:r>
            <a:endParaRPr lang="ru-RU" sz="28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6D88E6-7E1C-4136-A753-0B02CC595ED0}"/>
              </a:ext>
            </a:extLst>
          </p:cNvPr>
          <p:cNvSpPr/>
          <p:nvPr/>
        </p:nvSpPr>
        <p:spPr>
          <a:xfrm>
            <a:off x="1775520" y="5150632"/>
            <a:ext cx="312000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малого здания цеха на нашей площадке </a:t>
            </a: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 м2.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Город Иннополис АНО">
            <a:extLst>
              <a:ext uri="{FF2B5EF4-FFF2-40B4-BE49-F238E27FC236}">
                <a16:creationId xmlns:a16="http://schemas.microsoft.com/office/drawing/2014/main" id="{D6FA82BD-508D-4293-9FD8-01533B932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091" y="3265274"/>
            <a:ext cx="1336157" cy="58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В Корпорации МСП рассказали, как малому и среднему бизнесу получить  льготный кредит при отсутствии залога - Фонд «Инвестиционное агентство  Тюменской области» - поддержка и развитие бизнеса">
            <a:extLst>
              <a:ext uri="{FF2B5EF4-FFF2-40B4-BE49-F238E27FC236}">
                <a16:creationId xmlns:a16="http://schemas.microsoft.com/office/drawing/2014/main" id="{FF7002C1-D749-49A7-A69A-2B10333F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091" y="3849365"/>
            <a:ext cx="1481061" cy="77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0E65BB2-B380-41F1-88B3-25FF7F37E2A0}"/>
              </a:ext>
            </a:extLst>
          </p:cNvPr>
          <p:cNvSpPr/>
          <p:nvPr/>
        </p:nvSpPr>
        <p:spPr>
          <a:xfrm>
            <a:off x="7178826" y="5422975"/>
            <a:ext cx="2900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нового производства на </a:t>
            </a: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7500 м2.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08668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4B843DF-76B8-433C-8626-F4669C4297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9400" y="1066725"/>
            <a:ext cx="8101136" cy="551906"/>
          </a:xfrm>
        </p:spPr>
        <p:txBody>
          <a:bodyPr/>
          <a:lstStyle/>
          <a:p>
            <a:r>
              <a:rPr lang="ru-RU" dirty="0"/>
              <a:t>Развитие Вакуумной техники и технологий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ED59CD-2CF0-499F-BC9C-3F7C0F334C58}"/>
              </a:ext>
            </a:extLst>
          </p:cNvPr>
          <p:cNvSpPr/>
          <p:nvPr/>
        </p:nvSpPr>
        <p:spPr>
          <a:xfrm>
            <a:off x="335360" y="1916832"/>
            <a:ext cx="11521280" cy="419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Вакуумная техника и  технологии (ВТТ) –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стратегическая отрасль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высоких технологий.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Импорт </a:t>
            </a:r>
            <a:r>
              <a:rPr lang="ru-RU" dirty="0"/>
              <a:t>вакуумного оборудования в 2021 году составил </a:t>
            </a:r>
            <a:r>
              <a:rPr lang="ru-RU" b="1" dirty="0"/>
              <a:t>33 млрд. рублей</a:t>
            </a:r>
            <a:r>
              <a:rPr lang="ru-RU" dirty="0"/>
              <a:t>, а </a:t>
            </a:r>
            <a:r>
              <a:rPr lang="ru-RU" b="1" dirty="0"/>
              <a:t>выпуск отечественного </a:t>
            </a:r>
            <a:r>
              <a:rPr lang="ru-RU" dirty="0"/>
              <a:t>оборудования - </a:t>
            </a:r>
            <a:r>
              <a:rPr lang="ru-RU" b="1" dirty="0"/>
              <a:t>3 млрд. рублей</a:t>
            </a:r>
            <a:r>
              <a:rPr lang="ru-RU" dirty="0"/>
              <a:t>.</a:t>
            </a: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Вакуумная техника, как отрасль, на сегодняшний день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не имеет национальной программы развития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Реализовать доступный потенциал рынка можно только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консолидировав представителей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рынка ВТТ в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рабочую межведомственную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группу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на стыке науки, образования, бизнеса, государственных корпораций, государственных органов с последующей разработкой и исполнением рабочей группой «Дорожной карты» или Федеральной целевой программы по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развитию национального проекта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 области ВТТ в интересах развития смежных отраслей применения.</a:t>
            </a: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Только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совместными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координированными усилиями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мы можем сделать «послезавтра» вакуумных технологий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уже сегодня.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5E3B11-9C21-49AD-8626-CCF874F2D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/>
          <a:stretch/>
        </p:blipFill>
        <p:spPr>
          <a:xfrm>
            <a:off x="0" y="836711"/>
            <a:ext cx="12192000" cy="604544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D9C257F1-D5CF-4425-8BD7-2295EF169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3587309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3100F-3FAF-43F4-BA42-DC74E28440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20369"/>
          <a:stretch/>
        </p:blipFill>
        <p:spPr>
          <a:xfrm>
            <a:off x="0" y="908720"/>
            <a:ext cx="12192000" cy="67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90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CBBA29B-51F4-44BF-A9CD-A9B11ADE1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9734" y="3789040"/>
            <a:ext cx="7560841" cy="936104"/>
          </a:xfrm>
        </p:spPr>
        <p:txBody>
          <a:bodyPr>
            <a:noAutofit/>
          </a:bodyPr>
          <a:lstStyle/>
          <a:p>
            <a:r>
              <a:rPr lang="ru-RU" sz="2000" dirty="0"/>
              <a:t>Желонкин Ярослав Олегович / </a:t>
            </a:r>
            <a:r>
              <a:rPr lang="en-US" sz="2000" dirty="0"/>
              <a:t>Zhelonkin Yaroslav</a:t>
            </a:r>
            <a:endParaRPr lang="ru-RU" sz="2000" dirty="0"/>
          </a:p>
          <a:p>
            <a:r>
              <a:rPr lang="ru-RU" sz="2000" dirty="0"/>
              <a:t>+7 (906) 326-23-02</a:t>
            </a:r>
          </a:p>
          <a:p>
            <a:r>
              <a:rPr lang="en-US" sz="2000" dirty="0"/>
              <a:t>zhelonkin.ya@ferryvatt.ru</a:t>
            </a:r>
            <a:endParaRPr lang="ru-RU" sz="2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F1BED4-96DA-4F45-8B4A-B971E8CC0241}"/>
              </a:ext>
            </a:extLst>
          </p:cNvPr>
          <p:cNvSpPr/>
          <p:nvPr/>
        </p:nvSpPr>
        <p:spPr>
          <a:xfrm>
            <a:off x="3719736" y="6168552"/>
            <a:ext cx="7991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youtube.com/results?search_query=ferryvatt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698F0A9-F236-47D3-BD5E-448AB7155AB5}"/>
              </a:ext>
            </a:extLst>
          </p:cNvPr>
          <p:cNvSpPr/>
          <p:nvPr/>
        </p:nvSpPr>
        <p:spPr>
          <a:xfrm>
            <a:off x="3719735" y="5663536"/>
            <a:ext cx="1378198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@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ferryvatt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DEA017C-E035-4187-9001-A6B4B99070FB}"/>
              </a:ext>
            </a:extLst>
          </p:cNvPr>
          <p:cNvSpPr/>
          <p:nvPr/>
        </p:nvSpPr>
        <p:spPr>
          <a:xfrm>
            <a:off x="3712809" y="5158520"/>
            <a:ext cx="1404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ferryvatt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.ru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8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8197A2-1D98-4231-A907-D5C53D1309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92066"/>
            <a:ext cx="4343456" cy="57912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946E75-F29E-49F8-BBF9-9F5AD68AB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1" r="13756"/>
          <a:stretch/>
        </p:blipFill>
        <p:spPr>
          <a:xfrm>
            <a:off x="4585576" y="3814057"/>
            <a:ext cx="5040560" cy="29591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8979E3D-98DD-4860-84B2-B2F985A879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9241"/>
          <a:stretch/>
        </p:blipFill>
        <p:spPr>
          <a:xfrm>
            <a:off x="9748922" y="981923"/>
            <a:ext cx="2323742" cy="209552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7457B44-312D-48AE-9B8B-312D7FA245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20" y="3204231"/>
            <a:ext cx="2323742" cy="154993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E52AF6D-71B7-49C9-96EF-7F71EDCE1F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0"/>
          <a:stretch/>
        </p:blipFill>
        <p:spPr>
          <a:xfrm>
            <a:off x="9748920" y="4891094"/>
            <a:ext cx="2323742" cy="18922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A58023-2672-428B-81D6-A93468564AA5}"/>
              </a:ext>
            </a:extLst>
          </p:cNvPr>
          <p:cNvSpPr/>
          <p:nvPr/>
        </p:nvSpPr>
        <p:spPr>
          <a:xfrm>
            <a:off x="4765596" y="1196752"/>
            <a:ext cx="4680520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Вакуумное оборудование и технологии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с</a:t>
            </a:r>
            <a:r>
              <a:rPr lang="ru-RU" sz="2000" b="1" dirty="0"/>
              <a:t> 1991</a:t>
            </a:r>
            <a:r>
              <a:rPr lang="ru-RU" sz="2000" dirty="0"/>
              <a:t> года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Разработка, производство, </a:t>
            </a:r>
            <a:r>
              <a:rPr lang="en-US" sz="2000" dirty="0"/>
              <a:t>R&amp;D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Более </a:t>
            </a:r>
            <a:r>
              <a:rPr lang="ru-RU" sz="2000" b="1" dirty="0"/>
              <a:t>175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932095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4186B2A-5353-4871-9021-F63C10EF15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Финансовые итоги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B92DFD4-221A-487A-956F-6C4C6F269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051839"/>
              </p:ext>
            </p:extLst>
          </p:nvPr>
        </p:nvGraphicFramePr>
        <p:xfrm>
          <a:off x="881162" y="1772816"/>
          <a:ext cx="10429676" cy="446449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858754">
                  <a:extLst>
                    <a:ext uri="{9D8B030D-6E8A-4147-A177-3AD203B41FA5}">
                      <a16:colId xmlns:a16="http://schemas.microsoft.com/office/drawing/2014/main" val="953323178"/>
                    </a:ext>
                  </a:extLst>
                </a:gridCol>
                <a:gridCol w="1342434">
                  <a:extLst>
                    <a:ext uri="{9D8B030D-6E8A-4147-A177-3AD203B41FA5}">
                      <a16:colId xmlns:a16="http://schemas.microsoft.com/office/drawing/2014/main" val="377867"/>
                    </a:ext>
                  </a:extLst>
                </a:gridCol>
                <a:gridCol w="1429811">
                  <a:extLst>
                    <a:ext uri="{9D8B030D-6E8A-4147-A177-3AD203B41FA5}">
                      <a16:colId xmlns:a16="http://schemas.microsoft.com/office/drawing/2014/main" val="3880128501"/>
                    </a:ext>
                  </a:extLst>
                </a:gridCol>
                <a:gridCol w="1398037">
                  <a:extLst>
                    <a:ext uri="{9D8B030D-6E8A-4147-A177-3AD203B41FA5}">
                      <a16:colId xmlns:a16="http://schemas.microsoft.com/office/drawing/2014/main" val="3499604294"/>
                    </a:ext>
                  </a:extLst>
                </a:gridCol>
                <a:gridCol w="1429811">
                  <a:extLst>
                    <a:ext uri="{9D8B030D-6E8A-4147-A177-3AD203B41FA5}">
                      <a16:colId xmlns:a16="http://schemas.microsoft.com/office/drawing/2014/main" val="2023838955"/>
                    </a:ext>
                  </a:extLst>
                </a:gridCol>
                <a:gridCol w="1572792">
                  <a:extLst>
                    <a:ext uri="{9D8B030D-6E8A-4147-A177-3AD203B41FA5}">
                      <a16:colId xmlns:a16="http://schemas.microsoft.com/office/drawing/2014/main" val="3504246630"/>
                    </a:ext>
                  </a:extLst>
                </a:gridCol>
                <a:gridCol w="1398037">
                  <a:extLst>
                    <a:ext uri="{9D8B030D-6E8A-4147-A177-3AD203B41FA5}">
                      <a16:colId xmlns:a16="http://schemas.microsoft.com/office/drawing/2014/main" val="2023189117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2019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2023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FF5B3E">
                            <a:tint val="66000"/>
                            <a:satMod val="160000"/>
                          </a:srgbClr>
                        </a:gs>
                        <a:gs pos="50000">
                          <a:srgbClr val="FF5B3E">
                            <a:tint val="44500"/>
                            <a:satMod val="160000"/>
                          </a:srgbClr>
                        </a:gs>
                        <a:gs pos="100000">
                          <a:srgbClr val="FF5B3E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2024 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A2D0E5">
                            <a:tint val="66000"/>
                            <a:satMod val="160000"/>
                          </a:srgbClr>
                        </a:gs>
                        <a:gs pos="50000">
                          <a:srgbClr val="A2D0E5">
                            <a:tint val="44500"/>
                            <a:satMod val="160000"/>
                          </a:srgbClr>
                        </a:gs>
                        <a:gs pos="100000">
                          <a:srgbClr val="A2D0E5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737405"/>
                  </a:ext>
                </a:extLst>
              </a:tr>
              <a:tr h="640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Средняя ЗП</a:t>
                      </a:r>
                      <a:r>
                        <a:rPr lang="ru-RU" sz="1600" u="none" strike="noStrike" dirty="0">
                          <a:effectLst/>
                        </a:rPr>
                        <a:t>, </a:t>
                      </a:r>
                    </a:p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тыс. руб.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72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FF5B3E">
                            <a:tint val="66000"/>
                            <a:satMod val="160000"/>
                          </a:srgbClr>
                        </a:gs>
                        <a:gs pos="50000">
                          <a:srgbClr val="FF5B3E">
                            <a:tint val="44500"/>
                            <a:satMod val="160000"/>
                          </a:srgbClr>
                        </a:gs>
                        <a:gs pos="100000">
                          <a:srgbClr val="FF5B3E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A2D0E5">
                            <a:tint val="66000"/>
                            <a:satMod val="160000"/>
                          </a:srgbClr>
                        </a:gs>
                        <a:gs pos="50000">
                          <a:srgbClr val="A2D0E5">
                            <a:tint val="44500"/>
                            <a:satMod val="160000"/>
                          </a:srgbClr>
                        </a:gs>
                        <a:gs pos="100000">
                          <a:srgbClr val="A2D0E5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69526591"/>
                  </a:ext>
                </a:extLst>
              </a:tr>
              <a:tr h="7821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Сотрудников</a:t>
                      </a:r>
                      <a:r>
                        <a:rPr lang="ru-RU" sz="1600" u="none" strike="noStrike" dirty="0">
                          <a:effectLst/>
                        </a:rPr>
                        <a:t>, </a:t>
                      </a:r>
                    </a:p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чел.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FF5B3E">
                            <a:tint val="66000"/>
                            <a:satMod val="160000"/>
                          </a:srgbClr>
                        </a:gs>
                        <a:gs pos="50000">
                          <a:srgbClr val="FF5B3E">
                            <a:tint val="44500"/>
                            <a:satMod val="160000"/>
                          </a:srgbClr>
                        </a:gs>
                        <a:gs pos="100000">
                          <a:srgbClr val="FF5B3E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72 (+11)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A2D0E5">
                            <a:tint val="66000"/>
                            <a:satMod val="160000"/>
                          </a:srgbClr>
                        </a:gs>
                        <a:gs pos="50000">
                          <a:srgbClr val="A2D0E5">
                            <a:tint val="44500"/>
                            <a:satMod val="160000"/>
                          </a:srgbClr>
                        </a:gs>
                        <a:gs pos="100000">
                          <a:srgbClr val="A2D0E5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405838"/>
                  </a:ext>
                </a:extLst>
              </a:tr>
              <a:tr h="6548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Выручка, млн. руб. </a:t>
                      </a:r>
                      <a:r>
                        <a:rPr lang="ru-RU" sz="1600" u="none" strike="noStrike" dirty="0">
                          <a:effectLst/>
                        </a:rPr>
                        <a:t>без НДС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50,2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    193,2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   143,9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    205,3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283,0 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FF5B3E">
                            <a:tint val="66000"/>
                            <a:satMod val="160000"/>
                          </a:srgbClr>
                        </a:gs>
                        <a:gs pos="50000">
                          <a:srgbClr val="FF5B3E">
                            <a:tint val="44500"/>
                            <a:satMod val="160000"/>
                          </a:srgbClr>
                        </a:gs>
                        <a:gs pos="100000">
                          <a:srgbClr val="FF5B3E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450,0 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A2D0E5">
                            <a:tint val="66000"/>
                            <a:satMod val="160000"/>
                          </a:srgbClr>
                        </a:gs>
                        <a:gs pos="50000">
                          <a:srgbClr val="A2D0E5">
                            <a:tint val="44500"/>
                            <a:satMod val="160000"/>
                          </a:srgbClr>
                        </a:gs>
                        <a:gs pos="100000">
                          <a:srgbClr val="A2D0E5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3055193"/>
                  </a:ext>
                </a:extLst>
              </a:tr>
              <a:tr h="5804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Прибыль, млн. руб.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-   13,9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      51,8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     15,1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      37,6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r>
                        <a:rPr lang="ru-RU" sz="1600" u="none" strike="noStrike" dirty="0">
                          <a:effectLst/>
                        </a:rPr>
                        <a:t>0,0</a:t>
                      </a:r>
                      <a:r>
                        <a:rPr lang="en-US" sz="1600" u="none" strike="noStrike" dirty="0">
                          <a:effectLst/>
                        </a:rPr>
                        <a:t>*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FF5B3E">
                            <a:tint val="66000"/>
                            <a:satMod val="160000"/>
                          </a:srgbClr>
                        </a:gs>
                        <a:gs pos="50000">
                          <a:srgbClr val="FF5B3E">
                            <a:tint val="44500"/>
                            <a:satMod val="160000"/>
                          </a:srgbClr>
                        </a:gs>
                        <a:gs pos="100000">
                          <a:srgbClr val="FF5B3E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A2D0E5">
                            <a:tint val="66000"/>
                            <a:satMod val="160000"/>
                          </a:srgbClr>
                        </a:gs>
                        <a:gs pos="50000">
                          <a:srgbClr val="A2D0E5">
                            <a:tint val="44500"/>
                            <a:satMod val="160000"/>
                          </a:srgbClr>
                        </a:gs>
                        <a:gs pos="100000">
                          <a:srgbClr val="A2D0E5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69676996"/>
                  </a:ext>
                </a:extLst>
              </a:tr>
              <a:tr h="5820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Доля выручки на 1 человека</a:t>
                      </a:r>
                      <a:r>
                        <a:rPr lang="ru-RU" sz="1600" u="none" strike="noStrike" dirty="0">
                          <a:effectLst/>
                        </a:rPr>
                        <a:t>, млн. руб.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       1,167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        3,864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       2,878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4,106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4,639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FF5B3E">
                            <a:tint val="66000"/>
                            <a:satMod val="160000"/>
                          </a:srgbClr>
                        </a:gs>
                        <a:gs pos="50000">
                          <a:srgbClr val="FF5B3E">
                            <a:tint val="44500"/>
                            <a:satMod val="160000"/>
                          </a:srgbClr>
                        </a:gs>
                        <a:gs pos="100000">
                          <a:srgbClr val="FF5B3E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6,250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A2D0E5">
                            <a:tint val="66000"/>
                            <a:satMod val="160000"/>
                          </a:srgbClr>
                        </a:gs>
                        <a:gs pos="50000">
                          <a:srgbClr val="A2D0E5">
                            <a:tint val="44500"/>
                            <a:satMod val="160000"/>
                          </a:srgbClr>
                        </a:gs>
                        <a:gs pos="100000">
                          <a:srgbClr val="A2D0E5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979775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Доля ФОТ к выручке,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48%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15%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26%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21%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29%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FF5B3E">
                            <a:tint val="66000"/>
                            <a:satMod val="160000"/>
                          </a:srgbClr>
                        </a:gs>
                        <a:gs pos="50000">
                          <a:srgbClr val="FF5B3E">
                            <a:tint val="44500"/>
                            <a:satMod val="160000"/>
                          </a:srgbClr>
                        </a:gs>
                        <a:gs pos="100000">
                          <a:srgbClr val="FF5B3E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25%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gradFill flip="none" rotWithShape="1">
                      <a:gsLst>
                        <a:gs pos="0">
                          <a:srgbClr val="A2D0E5">
                            <a:tint val="66000"/>
                            <a:satMod val="160000"/>
                          </a:srgbClr>
                        </a:gs>
                        <a:gs pos="50000">
                          <a:srgbClr val="A2D0E5">
                            <a:tint val="44500"/>
                            <a:satMod val="160000"/>
                          </a:srgbClr>
                        </a:gs>
                        <a:gs pos="100000">
                          <a:srgbClr val="A2D0E5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21014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956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E5BAAC5-7E88-4FC3-9947-DCAE20421D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9400" y="1066725"/>
            <a:ext cx="9181256" cy="551906"/>
          </a:xfrm>
        </p:spPr>
        <p:txBody>
          <a:bodyPr/>
          <a:lstStyle/>
          <a:p>
            <a:r>
              <a:rPr lang="ru-RU" dirty="0"/>
              <a:t>«Толерантное»</a:t>
            </a:r>
            <a:r>
              <a:rPr lang="en-US" dirty="0"/>
              <a:t> </a:t>
            </a:r>
            <a:r>
              <a:rPr lang="ru-RU" dirty="0"/>
              <a:t>ядерное топливо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7A832-2911-4217-B8CC-FD0D22D16FDB}"/>
              </a:ext>
            </a:extLst>
          </p:cNvPr>
          <p:cNvSpPr txBox="1"/>
          <p:nvPr/>
        </p:nvSpPr>
        <p:spPr>
          <a:xfrm flipH="1">
            <a:off x="5951714" y="4730367"/>
            <a:ext cx="604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Недопущение аварий на АЭС (Фукусима), вызванных паро-циркониевой реакцией.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Увеличение проектной надежности.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Увеличение энергоемкости топлива (степень обогащения или масса топлива)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Перспективный переход на 24 мес. цикл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1587F2-B937-48E3-84D4-E1696CF9B1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r="12927"/>
          <a:stretch/>
        </p:blipFill>
        <p:spPr>
          <a:xfrm>
            <a:off x="6312024" y="2254214"/>
            <a:ext cx="2376264" cy="22948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B0A246-8FFA-4983-9551-E1C65F21D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t="23602" b="18500"/>
          <a:stretch/>
        </p:blipFill>
        <p:spPr>
          <a:xfrm>
            <a:off x="0" y="1667238"/>
            <a:ext cx="5792136" cy="5002121"/>
          </a:xfrm>
          <a:prstGeom prst="rect">
            <a:avLst/>
          </a:prstGeom>
        </p:spPr>
      </p:pic>
      <p:pic>
        <p:nvPicPr>
          <p:cNvPr id="4098" name="Picture 2" descr="ТВЭЛ Росатом">
            <a:extLst>
              <a:ext uri="{FF2B5EF4-FFF2-40B4-BE49-F238E27FC236}">
                <a16:creationId xmlns:a16="http://schemas.microsoft.com/office/drawing/2014/main" id="{7FA65534-6560-4B23-9057-1ED58A6A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2995713"/>
            <a:ext cx="2038905" cy="93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F9EFFA-F21C-4824-9C75-3C49AB12EF2F}"/>
              </a:ext>
            </a:extLst>
          </p:cNvPr>
          <p:cNvSpPr/>
          <p:nvPr/>
        </p:nvSpPr>
        <p:spPr>
          <a:xfrm>
            <a:off x="6187466" y="1727523"/>
            <a:ext cx="5577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 </a:t>
            </a:r>
            <a:r>
              <a:rPr lang="ru-RU" sz="2000" b="1" dirty="0"/>
              <a:t>Оболочки твэлов с защитными</a:t>
            </a:r>
            <a:r>
              <a:rPr lang="en-US" sz="2000" b="1" dirty="0"/>
              <a:t> </a:t>
            </a:r>
            <a:r>
              <a:rPr lang="ru-RU" sz="2000" b="1" dirty="0"/>
              <a:t>покрытиями </a:t>
            </a:r>
          </a:p>
        </p:txBody>
      </p:sp>
    </p:spTree>
    <p:extLst>
      <p:ext uri="{BB962C8B-B14F-4D97-AF65-F5344CB8AC3E}">
        <p14:creationId xmlns:p14="http://schemas.microsoft.com/office/powerpoint/2010/main" val="407360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>
            <a:extLst>
              <a:ext uri="{FF2B5EF4-FFF2-40B4-BE49-F238E27FC236}">
                <a16:creationId xmlns:a16="http://schemas.microsoft.com/office/drawing/2014/main" id="{B97681AF-A0D6-493A-AF82-55DEDED51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7768" y="1017929"/>
            <a:ext cx="6553200" cy="551906"/>
          </a:xfrm>
        </p:spPr>
        <p:txBody>
          <a:bodyPr/>
          <a:lstStyle/>
          <a:p>
            <a:r>
              <a:rPr lang="ru-RU" dirty="0"/>
              <a:t>Самолеты нового поколения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BDB6B9-947B-4101-89F9-32DF2C9FC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46" y="2506580"/>
            <a:ext cx="3517888" cy="1758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CAAFC1-DA26-4955-A2DA-40C4B5F5C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96" y="2504822"/>
            <a:ext cx="2629981" cy="1752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C29FDB-B290-4C98-B219-AE7BFEF0CCDC}"/>
              </a:ext>
            </a:extLst>
          </p:cNvPr>
          <p:cNvSpPr txBox="1"/>
          <p:nvPr/>
        </p:nvSpPr>
        <p:spPr>
          <a:xfrm>
            <a:off x="6230522" y="4392070"/>
            <a:ext cx="120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МС-21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699E6-062F-466B-A910-0FEF579B1CEE}"/>
              </a:ext>
            </a:extLst>
          </p:cNvPr>
          <p:cNvSpPr txBox="1"/>
          <p:nvPr/>
        </p:nvSpPr>
        <p:spPr>
          <a:xfrm>
            <a:off x="9543618" y="4392070"/>
            <a:ext cx="120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CR929</a:t>
            </a: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117AE9-6ADC-4B0C-A864-E72918309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" y="1676475"/>
            <a:ext cx="4912001" cy="491200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289C8F7-66CE-4692-885B-A23E19575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56" y="5013176"/>
            <a:ext cx="4871864" cy="132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0B08FE-A1FE-43E7-BA79-A6F78DCA5104}"/>
              </a:ext>
            </a:extLst>
          </p:cNvPr>
          <p:cNvSpPr/>
          <p:nvPr/>
        </p:nvSpPr>
        <p:spPr>
          <a:xfrm>
            <a:off x="6322982" y="1821609"/>
            <a:ext cx="3847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«Черное» композитное крыло</a:t>
            </a:r>
          </a:p>
        </p:txBody>
      </p:sp>
    </p:spTree>
    <p:extLst>
      <p:ext uri="{BB962C8B-B14F-4D97-AF65-F5344CB8AC3E}">
        <p14:creationId xmlns:p14="http://schemas.microsoft.com/office/powerpoint/2010/main" val="2503872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>
            <a:extLst>
              <a:ext uri="{FF2B5EF4-FFF2-40B4-BE49-F238E27FC236}">
                <a16:creationId xmlns:a16="http://schemas.microsoft.com/office/drawing/2014/main" id="{B97681AF-A0D6-493A-AF82-55DEDED51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9616" y="1072339"/>
            <a:ext cx="6553200" cy="551906"/>
          </a:xfrm>
        </p:spPr>
        <p:txBody>
          <a:bodyPr/>
          <a:lstStyle/>
          <a:p>
            <a:r>
              <a:rPr lang="ru-RU" dirty="0"/>
              <a:t>Авиадвигатели нового поколения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DEDCCA-F19A-467C-B7EC-FBD27734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4" b="9051"/>
          <a:stretch/>
        </p:blipFill>
        <p:spPr>
          <a:xfrm>
            <a:off x="8486126" y="2498288"/>
            <a:ext cx="2378751" cy="21334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749522-6C5B-422C-A008-07CEA62F5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51"/>
          <a:stretch/>
        </p:blipFill>
        <p:spPr>
          <a:xfrm>
            <a:off x="5251800" y="2498288"/>
            <a:ext cx="2378750" cy="2133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B8D022-2EC7-4805-97B7-82698BE1C0AF}"/>
              </a:ext>
            </a:extLst>
          </p:cNvPr>
          <p:cNvSpPr txBox="1"/>
          <p:nvPr/>
        </p:nvSpPr>
        <p:spPr>
          <a:xfrm>
            <a:off x="6009005" y="470272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ПД-35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833F67-6FA9-4326-B268-D322E389424C}"/>
              </a:ext>
            </a:extLst>
          </p:cNvPr>
          <p:cNvSpPr/>
          <p:nvPr/>
        </p:nvSpPr>
        <p:spPr>
          <a:xfrm>
            <a:off x="9295429" y="4702723"/>
            <a:ext cx="76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ПД-8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C06144-E518-4D38-AD0A-9EEA59B5E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687"/>
            <a:ext cx="3705876" cy="4941168"/>
          </a:xfrm>
          <a:prstGeom prst="rect">
            <a:avLst/>
          </a:prstGeom>
        </p:spPr>
      </p:pic>
      <p:pic>
        <p:nvPicPr>
          <p:cNvPr id="10" name="Picture 2" descr="Каталог организаций | Национальное окно открытых инноваций">
            <a:extLst>
              <a:ext uri="{FF2B5EF4-FFF2-40B4-BE49-F238E27FC236}">
                <a16:creationId xmlns:a16="http://schemas.microsoft.com/office/drawing/2014/main" id="{14883521-7BFC-4574-ABF3-4ECB95B4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909" y="5463557"/>
            <a:ext cx="1645036" cy="6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АИ на портале Выбираю•IT">
            <a:extLst>
              <a:ext uri="{FF2B5EF4-FFF2-40B4-BE49-F238E27FC236}">
                <a16:creationId xmlns:a16="http://schemas.microsoft.com/office/drawing/2014/main" id="{9D288725-7FBC-4A04-AC5E-F4C4AD3F3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26" y="470272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BA8861C-9ACE-4B90-BBFE-504425EC237E}"/>
              </a:ext>
            </a:extLst>
          </p:cNvPr>
          <p:cNvSpPr/>
          <p:nvPr/>
        </p:nvSpPr>
        <p:spPr>
          <a:xfrm>
            <a:off x="6096000" y="1861211"/>
            <a:ext cx="4339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Композитный корпус вентилятора</a:t>
            </a:r>
          </a:p>
        </p:txBody>
      </p:sp>
    </p:spTree>
    <p:extLst>
      <p:ext uri="{BB962C8B-B14F-4D97-AF65-F5344CB8AC3E}">
        <p14:creationId xmlns:p14="http://schemas.microsoft.com/office/powerpoint/2010/main" val="49146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>
            <a:extLst>
              <a:ext uri="{FF2B5EF4-FFF2-40B4-BE49-F238E27FC236}">
                <a16:creationId xmlns:a16="http://schemas.microsoft.com/office/drawing/2014/main" id="{BE559626-96F3-4960-92C5-FCD29A0EE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9616" y="1072339"/>
            <a:ext cx="6553200" cy="551906"/>
          </a:xfrm>
        </p:spPr>
        <p:txBody>
          <a:bodyPr/>
          <a:lstStyle/>
          <a:p>
            <a:r>
              <a:rPr lang="ru-RU" dirty="0"/>
              <a:t>Авиадвигатели нового поколения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7A5734-4B5F-4A42-9F4D-B90B5EAE1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7087322" y="1751781"/>
            <a:ext cx="4732607" cy="49857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C1AD38-DF78-41A5-A436-505F04241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9" r="20748"/>
          <a:stretch/>
        </p:blipFill>
        <p:spPr>
          <a:xfrm>
            <a:off x="0" y="1873207"/>
            <a:ext cx="3647728" cy="4578924"/>
          </a:xfrm>
          <a:prstGeom prst="rect">
            <a:avLst/>
          </a:prstGeom>
        </p:spPr>
      </p:pic>
      <p:pic>
        <p:nvPicPr>
          <p:cNvPr id="2050" name="Picture 2" descr="Каталог организаций | Национальное окно открытых инноваций">
            <a:extLst>
              <a:ext uri="{FF2B5EF4-FFF2-40B4-BE49-F238E27FC236}">
                <a16:creationId xmlns:a16="http://schemas.microsoft.com/office/drawing/2014/main" id="{DB93AD02-2D90-43F1-88B9-B9AF8160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94" y="4514884"/>
            <a:ext cx="1645036" cy="6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80BF1E-BBC0-4333-9B1C-28034F2D9205}"/>
              </a:ext>
            </a:extLst>
          </p:cNvPr>
          <p:cNvSpPr/>
          <p:nvPr/>
        </p:nvSpPr>
        <p:spPr>
          <a:xfrm>
            <a:off x="4488967" y="1878556"/>
            <a:ext cx="3427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Композитный вентилятор</a:t>
            </a:r>
          </a:p>
        </p:txBody>
      </p:sp>
    </p:spTree>
    <p:extLst>
      <p:ext uri="{BB962C8B-B14F-4D97-AF65-F5344CB8AC3E}">
        <p14:creationId xmlns:p14="http://schemas.microsoft.com/office/powerpoint/2010/main" val="355080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5ABF94-299C-44F0-8BB4-D3F7D42E3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990582"/>
            <a:ext cx="9398544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ACFAF0E-BAC7-483B-9EBB-5F63D6951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1544" y="980728"/>
            <a:ext cx="8749208" cy="551906"/>
          </a:xfrm>
        </p:spPr>
        <p:txBody>
          <a:bodyPr/>
          <a:lstStyle/>
          <a:p>
            <a:r>
              <a:rPr lang="ru-RU" dirty="0" err="1"/>
              <a:t>Антиобледеняющие</a:t>
            </a:r>
            <a:r>
              <a:rPr lang="ru-RU" dirty="0"/>
              <a:t> покрытия на </a:t>
            </a:r>
            <a:r>
              <a:rPr lang="ru-RU" dirty="0" err="1"/>
              <a:t>авиастекла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29FBE-0CDF-42AC-B466-35D1C7917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8" b="4894"/>
          <a:stretch/>
        </p:blipFill>
        <p:spPr>
          <a:xfrm>
            <a:off x="0" y="1916831"/>
            <a:ext cx="3719736" cy="4663311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B3EE2F4F-25DE-4067-9AFC-1BFCF093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18" y="1916831"/>
            <a:ext cx="4580954" cy="128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115903"/>
      </p:ext>
    </p:extLst>
  </p:cSld>
  <p:clrMapOvr>
    <a:masterClrMapping/>
  </p:clrMapOvr>
</p:sld>
</file>

<file path=ppt/theme/theme1.xml><?xml version="1.0" encoding="utf-8"?>
<a:theme xmlns:a="http://schemas.openxmlformats.org/drawingml/2006/main" name="Ferry Vatt Them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erry Vatt Fonts">
      <a:majorFont>
        <a:latin typeface="Circe Bold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7145</TotalTime>
  <Words>550</Words>
  <Application>Microsoft Office PowerPoint</Application>
  <PresentationFormat>Широкоэкранный</PresentationFormat>
  <Paragraphs>123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Circe</vt:lpstr>
      <vt:lpstr>Circe Bold</vt:lpstr>
      <vt:lpstr>PT Sans</vt:lpstr>
      <vt:lpstr>Times New Roman</vt:lpstr>
      <vt:lpstr>Ferry Vatt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Гайнова Регина Асхатовна</cp:lastModifiedBy>
  <cp:revision>175</cp:revision>
  <dcterms:created xsi:type="dcterms:W3CDTF">2019-02-14T11:41:42Z</dcterms:created>
  <dcterms:modified xsi:type="dcterms:W3CDTF">2024-02-16T13:11:02Z</dcterms:modified>
</cp:coreProperties>
</file>